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86" r:id="rId3"/>
    <p:sldId id="267" r:id="rId4"/>
    <p:sldId id="285" r:id="rId5"/>
    <p:sldId id="279" r:id="rId6"/>
    <p:sldId id="280" r:id="rId7"/>
    <p:sldId id="281" r:id="rId8"/>
    <p:sldId id="283" r:id="rId9"/>
    <p:sldId id="282" r:id="rId10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743" autoAdjust="0"/>
  </p:normalViewPr>
  <p:slideViewPr>
    <p:cSldViewPr>
      <p:cViewPr>
        <p:scale>
          <a:sx n="100" d="100"/>
          <a:sy n="100" d="100"/>
        </p:scale>
        <p:origin x="-1836" y="-72"/>
      </p:cViewPr>
      <p:guideLst>
        <p:guide orient="horz" pos="3368"/>
        <p:guide orient="horz" pos="2382"/>
        <p:guide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753B2F0D-F41C-4C0C-AE44-5D8BFAACB0B8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D0165173-6889-4E4E-BA8B-46D7666B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1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3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3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5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6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8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6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463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536" y="478685"/>
            <a:ext cx="9714352" cy="342777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44780" y="2006862"/>
            <a:ext cx="9089391" cy="2016337"/>
          </a:xfrm>
        </p:spPr>
        <p:txBody>
          <a:bodyPr lIns="52153" rIns="52153" bIns="52153"/>
          <a:lstStyle>
            <a:lvl1pPr algn="r">
              <a:defRPr sz="51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844780" y="4062919"/>
            <a:ext cx="9089391" cy="1008169"/>
          </a:xfrm>
        </p:spPr>
        <p:txBody>
          <a:bodyPr lIns="208611" tIns="0"/>
          <a:lstStyle>
            <a:lvl1pPr marL="41722" indent="0" algn="r">
              <a:spcBef>
                <a:spcPts val="0"/>
              </a:spcBef>
              <a:buNone/>
              <a:defRPr sz="2300">
                <a:solidFill>
                  <a:schemeClr val="bg2">
                    <a:shade val="25000"/>
                  </a:schemeClr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8138" y="584739"/>
            <a:ext cx="9570592" cy="461741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588112"/>
            <a:ext cx="2316904" cy="5796967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3784" y="588110"/>
            <a:ext cx="6950710" cy="57969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138" y="584739"/>
            <a:ext cx="9570592" cy="461741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56463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536" y="478694"/>
            <a:ext cx="9714352" cy="478651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702" y="5434028"/>
            <a:ext cx="9570592" cy="746045"/>
          </a:xfrm>
        </p:spPr>
        <p:txBody>
          <a:bodyPr lIns="104306" bIns="0" anchor="b"/>
          <a:lstStyle>
            <a:lvl1pPr algn="l">
              <a:buNone/>
              <a:defRPr sz="4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702" y="6201254"/>
            <a:ext cx="9570592" cy="463758"/>
          </a:xfrm>
        </p:spPr>
        <p:txBody>
          <a:bodyPr lIns="135597" tIns="0" anchor="t"/>
          <a:lstStyle>
            <a:lvl1pPr marL="0" marR="41722" indent="0" algn="l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507" y="584738"/>
            <a:ext cx="4598162" cy="483920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1130" y="584738"/>
            <a:ext cx="4598162" cy="483920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116" y="638858"/>
            <a:ext cx="4598162" cy="873395"/>
          </a:xfrm>
        </p:spPr>
        <p:txBody>
          <a:bodyPr lIns="166889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40455" y="638858"/>
            <a:ext cx="4598162" cy="873395"/>
          </a:xfrm>
        </p:spPr>
        <p:txBody>
          <a:bodyPr lIns="15645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0116" y="1596267"/>
            <a:ext cx="4598162" cy="3847842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40455" y="1596267"/>
            <a:ext cx="4598162" cy="3847842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463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301" y="588098"/>
            <a:ext cx="3475354" cy="1008169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77374" y="1596272"/>
            <a:ext cx="3475354" cy="4637433"/>
          </a:xfrm>
        </p:spPr>
        <p:txBody>
          <a:bodyPr lIns="104306"/>
          <a:lstStyle>
            <a:lvl1pPr marL="20861" marR="20861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90395" y="1025529"/>
            <a:ext cx="5410036" cy="520887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300">
                <a:solidFill>
                  <a:schemeClr val="tx1"/>
                </a:solidFill>
              </a:defRPr>
            </a:lvl4pPr>
            <a:lvl5pPr>
              <a:defRPr sz="23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463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485382" y="478684"/>
            <a:ext cx="2718497" cy="4788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5526025"/>
            <a:ext cx="9624060" cy="1159394"/>
          </a:xfrm>
        </p:spPr>
        <p:txBody>
          <a:bodyPr anchor="t"/>
          <a:lstStyle>
            <a:lvl1pPr algn="l">
              <a:buNone/>
              <a:defRPr sz="4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557785" y="588100"/>
            <a:ext cx="2619882" cy="4643353"/>
          </a:xfrm>
        </p:spPr>
        <p:txBody>
          <a:bodyPr lIns="104306"/>
          <a:lstStyle>
            <a:lvl1pPr marL="52153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2897" y="480455"/>
            <a:ext cx="6929323" cy="4788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7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463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536" y="478685"/>
            <a:ext cx="9714352" cy="60490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88138" y="5496844"/>
            <a:ext cx="9570592" cy="1159394"/>
          </a:xfrm>
          <a:prstGeom prst="rect">
            <a:avLst/>
          </a:prstGeom>
        </p:spPr>
        <p:txBody>
          <a:bodyPr vert="horz" lIns="104306" tIns="52153" rIns="104306" bIns="52153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8138" y="584739"/>
            <a:ext cx="9570592" cy="4617411"/>
          </a:xfrm>
          <a:prstGeom prst="rect">
            <a:avLst/>
          </a:prstGeom>
        </p:spPr>
        <p:txBody>
          <a:bodyPr vert="horz" lIns="208611" tIns="104306" rIns="104306" bIns="52153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416205" y="6738634"/>
            <a:ext cx="267335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7089556" y="6738634"/>
            <a:ext cx="267335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62906" y="6738634"/>
            <a:ext cx="53467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02486" indent="-302486" algn="l" rtl="0" eaLnBrk="1" latinLnBrk="0" hangingPunct="1">
        <a:spcBef>
          <a:spcPts val="285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25834" indent="-229472" algn="l" rtl="0" eaLnBrk="1" latinLnBrk="0" hangingPunct="1">
        <a:spcBef>
          <a:spcPts val="285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97028" indent="-208611" algn="l" rtl="0" eaLnBrk="1" latinLnBrk="0" hangingPunct="1">
        <a:spcBef>
          <a:spcPts val="285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23" indent="-208611" algn="l" rtl="0" eaLnBrk="1" latinLnBrk="0" hangingPunct="1">
        <a:spcBef>
          <a:spcPts val="26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279" indent="-208611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181" indent="-208611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40084" indent="-208611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418" indent="-208611" algn="l" rtl="0" eaLnBrk="1" latinLnBrk="0" hangingPunct="1">
        <a:spcBef>
          <a:spcPts val="2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51182" indent="-208611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3054" y="2556495"/>
            <a:ext cx="10387293" cy="3290639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Внесение </a:t>
            </a:r>
            <a:r>
              <a:rPr lang="ru-RU" sz="35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изменений в генеральный план </a:t>
            </a:r>
            <a:r>
              <a:rPr lang="ru-RU" sz="3500" dirty="0" err="1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Сысертского</a:t>
            </a:r>
            <a:r>
              <a:rPr lang="ru-RU" sz="35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городского округа, </a:t>
            </a:r>
            <a:r>
              <a:rPr lang="ru-RU" sz="3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генеральный план </a:t>
            </a:r>
            <a:r>
              <a:rPr lang="ru-RU" sz="3600" b="0" dirty="0" err="1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Сысертского</a:t>
            </a:r>
            <a:r>
              <a:rPr lang="ru-RU" sz="36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городского округа </a:t>
            </a: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применительно </a:t>
            </a:r>
            <a:r>
              <a:rPr lang="ru-RU" sz="36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к территории</a:t>
            </a:r>
            <a:br>
              <a:rPr lang="ru-RU" sz="36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деревни </a:t>
            </a: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Ольховка.</a:t>
            </a:r>
            <a:b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Квадраты Г-5-5, Г-5-10, Г-5-15, </a:t>
            </a:r>
            <a:b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Г-6-1, Г-6-6, Г-6-11 </a:t>
            </a:r>
            <a:endParaRPr lang="ru-RU" sz="36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40835" y="420137"/>
            <a:ext cx="9692167" cy="6924655"/>
          </a:xfrm>
          <a:prstGeom prst="rect">
            <a:avLst/>
          </a:prstGeom>
        </p:spPr>
        <p:txBody>
          <a:bodyPr>
            <a:norm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Font typeface="Wingdings 2"/>
              <a:buNone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1. </a:t>
            </a:r>
            <a:r>
              <a:rPr lang="ru-RU" sz="2000" dirty="0" smtClean="0"/>
              <a:t>Деревня </a:t>
            </a:r>
            <a:r>
              <a:rPr lang="ru-RU" sz="2000" dirty="0"/>
              <a:t>Ольховка располагается на расстоянии 10,1 км от административного центра, города Сысерть, на реке Ольховка. Деревня находится в ведении Октябрьской сельской </a:t>
            </a:r>
            <a:r>
              <a:rPr lang="ru-RU" sz="2000" dirty="0" smtClean="0"/>
              <a:t>администрации.</a:t>
            </a:r>
          </a:p>
          <a:p>
            <a:pPr marL="0" indent="0" algn="just" defTabSz="914400">
              <a:buNone/>
            </a:pPr>
            <a:r>
              <a:rPr lang="ru-RU" sz="2000" dirty="0" smtClean="0"/>
              <a:t>	2. </a:t>
            </a:r>
            <a:r>
              <a:rPr lang="ru-RU" sz="2000" dirty="0"/>
              <a:t>В отношении территории населенного пункта деревня Ольховка были разработаны и утверждены следующие документы территориального планирования: </a:t>
            </a:r>
            <a:endParaRPr lang="ru-RU" sz="2000" dirty="0" smtClean="0"/>
          </a:p>
          <a:p>
            <a:pPr algn="just" defTabSz="914400">
              <a:buFontTx/>
              <a:buChar char="-"/>
            </a:pPr>
            <a:r>
              <a:rPr lang="ru-RU" sz="2000" dirty="0" smtClean="0"/>
              <a:t>генеральный </a:t>
            </a:r>
            <a:r>
              <a:rPr lang="ru-RU" sz="2000" dirty="0"/>
              <a:t>план </a:t>
            </a:r>
            <a:r>
              <a:rPr lang="ru-RU" sz="2000" dirty="0" err="1"/>
              <a:t>Сысертского</a:t>
            </a:r>
            <a:r>
              <a:rPr lang="ru-RU" sz="2000" dirty="0"/>
              <a:t> городского округа, утверждённый решением Думы </a:t>
            </a:r>
            <a:r>
              <a:rPr lang="ru-RU" sz="2000" dirty="0" err="1"/>
              <a:t>Сысертского</a:t>
            </a:r>
            <a:r>
              <a:rPr lang="ru-RU" sz="2000" dirty="0"/>
              <a:t> городского округа от 08.08.2013 № 221 (с изменениями от 14.04.2020 № 223);</a:t>
            </a:r>
          </a:p>
          <a:p>
            <a:pPr algn="just" defTabSz="914400">
              <a:buFontTx/>
              <a:buChar char="-"/>
            </a:pPr>
            <a:r>
              <a:rPr lang="ru-RU" sz="2000" dirty="0"/>
              <a:t>генеральный план </a:t>
            </a:r>
            <a:r>
              <a:rPr lang="ru-RU" sz="2000" dirty="0" err="1"/>
              <a:t>Сысертского</a:t>
            </a:r>
            <a:r>
              <a:rPr lang="ru-RU" sz="2000" dirty="0"/>
              <a:t> городского округа применительно к территории деревни Ольховка, утвержденный решением Думы </a:t>
            </a:r>
            <a:r>
              <a:rPr lang="ru-RU" sz="2000" dirty="0" err="1"/>
              <a:t>Сысертского</a:t>
            </a:r>
            <a:r>
              <a:rPr lang="ru-RU" sz="2000" dirty="0"/>
              <a:t> городского округа от 08.08.2013 № 223 (с изменениями от 14.04.2020 № 223).</a:t>
            </a:r>
          </a:p>
          <a:p>
            <a:pPr marL="0" indent="0" algn="just" defTabSz="91440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  <a:r>
              <a:rPr lang="ru-RU" sz="2000" dirty="0" smtClean="0"/>
              <a:t>Проектом внесения изменений предусмотрены дополнительные включаемые территории с КН: </a:t>
            </a:r>
            <a:r>
              <a:rPr lang="ru-RU" sz="2000" dirty="0"/>
              <a:t>66:25:1409001:26 и  </a:t>
            </a:r>
            <a:r>
              <a:rPr lang="ru-RU" sz="2000" dirty="0" smtClean="0"/>
              <a:t>66:25:1401003:7. Общая </a:t>
            </a:r>
            <a:r>
              <a:rPr lang="ru-RU" sz="2000" dirty="0"/>
              <a:t>площадь включаемой территории – 68,4 га</a:t>
            </a:r>
            <a:r>
              <a:rPr lang="ru-RU" sz="2000" dirty="0" smtClean="0"/>
              <a:t>. Общая площадь деревни Ольховка -</a:t>
            </a:r>
            <a:r>
              <a:rPr lang="ru-RU" sz="2000" dirty="0"/>
              <a:t> 115,6</a:t>
            </a:r>
            <a:r>
              <a:rPr lang="ru-RU" sz="2000" dirty="0" smtClean="0"/>
              <a:t> га.</a:t>
            </a:r>
            <a:endParaRPr lang="ru-RU" sz="2000" dirty="0"/>
          </a:p>
          <a:p>
            <a:pPr marL="0" indent="0" algn="just" defTabSz="914400">
              <a:buFont typeface="Wingdings 2"/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</a:p>
          <a:p>
            <a:pPr marL="0" indent="0" algn="just" defTabSz="914400">
              <a:buNone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3. Информация о местоположении утвержденных функциональных зон с учетом данных кадастрового учета приведены на фрагментах </a:t>
            </a:r>
            <a:r>
              <a:rPr lang="ru-RU" sz="2000" dirty="0"/>
              <a:t>Г-5-5, Г-5-10, Г-5-15, Г-6-1, Г-6-6, Г-6-11 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buFont typeface="Wingdings 2"/>
              <a:buNone/>
            </a:pPr>
            <a:endParaRPr 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5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24048" y="6784710"/>
            <a:ext cx="10693400" cy="59036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Местоположение квадратов 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Г-5-5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Г-5-10,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Г-5-15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Г-6-1, Г-6-6, Г-6-11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445" y="181913"/>
            <a:ext cx="4680520" cy="6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06458" y="444612"/>
            <a:ext cx="9979948" cy="67474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Font typeface="Wingdings 2"/>
              <a:buNone/>
            </a:pPr>
            <a:r>
              <a:rPr lang="ru-RU" sz="1800" dirty="0" smtClean="0"/>
              <a:t>	</a:t>
            </a:r>
            <a:r>
              <a:rPr lang="ru-RU" sz="1800" b="1" dirty="0" smtClean="0"/>
              <a:t>Настоящим Проектом предлагается:</a:t>
            </a:r>
          </a:p>
          <a:p>
            <a:pPr indent="302486" algn="just"/>
            <a:r>
              <a:rPr lang="ru-RU" sz="1800" dirty="0" smtClean="0"/>
              <a:t>изменить </a:t>
            </a:r>
            <a:r>
              <a:rPr lang="ru-RU" sz="1800" dirty="0"/>
              <a:t>границы населенного </a:t>
            </a:r>
            <a:r>
              <a:rPr lang="ru-RU" sz="1800" dirty="0" smtClean="0"/>
              <a:t>пункта, включая земельные участки </a:t>
            </a:r>
            <a:r>
              <a:rPr lang="ru-RU" sz="1800" dirty="0"/>
              <a:t>включить в границы населенного пункта один земельный участок </a:t>
            </a:r>
            <a:r>
              <a:rPr lang="ru-RU" sz="1800" dirty="0" smtClean="0"/>
              <a:t>с КН 66:25:1401003:7 </a:t>
            </a:r>
            <a:r>
              <a:rPr lang="ru-RU" sz="1800" dirty="0"/>
              <a:t>и части двух земельных участков </a:t>
            </a:r>
            <a:r>
              <a:rPr lang="ru-RU" sz="1800" dirty="0" smtClean="0"/>
              <a:t>с КН 66:25:1409001:26 из </a:t>
            </a:r>
            <a:r>
              <a:rPr lang="ru-RU" sz="1800" dirty="0"/>
              <a:t>состава земель категории «земли сельскохозяйственного </a:t>
            </a:r>
            <a:r>
              <a:rPr lang="ru-RU" sz="1800" dirty="0" smtClean="0"/>
              <a:t>назначения</a:t>
            </a:r>
            <a:r>
              <a:rPr lang="ru-RU" sz="1800" dirty="0"/>
              <a:t>», части двух земельных участков с КН </a:t>
            </a:r>
            <a:r>
              <a:rPr lang="ru-RU" sz="1800" dirty="0" smtClean="0"/>
              <a:t>66:25:1409001:11(</a:t>
            </a:r>
            <a:r>
              <a:rPr lang="ru-RU" sz="1800" dirty="0" err="1" smtClean="0"/>
              <a:t>ед.зем</a:t>
            </a:r>
            <a:r>
              <a:rPr lang="ru-RU" sz="1800" dirty="0"/>
              <a:t>. 66:25:0000000:90) и 66:25:1401003:1 </a:t>
            </a:r>
            <a:r>
              <a:rPr lang="ru-RU" sz="1800" dirty="0" smtClean="0"/>
              <a:t>(</a:t>
            </a:r>
            <a:r>
              <a:rPr lang="ru-RU" sz="1800" dirty="0" err="1" smtClean="0"/>
              <a:t>ед.зем</a:t>
            </a:r>
            <a:r>
              <a:rPr lang="ru-RU" sz="1800" dirty="0" smtClean="0"/>
              <a:t>. 66:25:0000000:90</a:t>
            </a:r>
            <a:r>
              <a:rPr lang="ru-RU" sz="1800" dirty="0"/>
              <a:t>) из состава земель категории «земли </a:t>
            </a:r>
            <a:r>
              <a:rPr lang="ru-RU" sz="1800" dirty="0" smtClean="0"/>
              <a:t>промышленности</a:t>
            </a:r>
            <a:r>
              <a:rPr lang="ru-RU" sz="1800" dirty="0"/>
              <a:t>», а также территорию площадью 0,0154 га, не учтенную в ЕГРН</a:t>
            </a:r>
            <a:r>
              <a:rPr lang="ru-RU" sz="1800" dirty="0" smtClean="0"/>
              <a:t>;</a:t>
            </a:r>
          </a:p>
          <a:p>
            <a:pPr indent="302486" algn="just"/>
            <a:r>
              <a:rPr lang="ru-RU" sz="1800" dirty="0" smtClean="0"/>
              <a:t>исключить </a:t>
            </a:r>
            <a:r>
              <a:rPr lang="ru-RU" sz="1800" dirty="0"/>
              <a:t>из земель населенного пункта три земельных участка с кадастровыми номерами 66:25:1801001:306, </a:t>
            </a:r>
            <a:r>
              <a:rPr lang="ru-RU" sz="1800" dirty="0" smtClean="0"/>
              <a:t>66:25:1801001:315 с </a:t>
            </a:r>
            <a:r>
              <a:rPr lang="ru-RU" sz="1800" dirty="0"/>
              <a:t>видом разрешенного использования </a:t>
            </a:r>
            <a:r>
              <a:rPr lang="ru-RU" sz="1800" dirty="0" smtClean="0"/>
              <a:t>«</a:t>
            </a:r>
            <a:r>
              <a:rPr lang="ru-RU" sz="1800" dirty="0"/>
              <a:t>строительная </a:t>
            </a:r>
            <a:r>
              <a:rPr lang="ru-RU" sz="1800" dirty="0" smtClean="0"/>
              <a:t>промышленность», 66:25:1801001:334 </a:t>
            </a:r>
            <a:r>
              <a:rPr lang="ru-RU" sz="1800" dirty="0"/>
              <a:t>с видом разрешенного использования </a:t>
            </a:r>
            <a:r>
              <a:rPr lang="ru-RU" sz="1800" dirty="0" smtClean="0"/>
              <a:t>«</a:t>
            </a:r>
            <a:r>
              <a:rPr lang="ru-RU" sz="1800" dirty="0"/>
              <a:t>для ведения личного подсобного </a:t>
            </a:r>
            <a:r>
              <a:rPr lang="ru-RU" sz="1800" dirty="0" smtClean="0"/>
              <a:t>хозяйства», </a:t>
            </a:r>
            <a:r>
              <a:rPr lang="ru-RU" sz="1800" dirty="0"/>
              <a:t>а также территорию площадью 0,5351 га, не учтенную в ЕГРН</a:t>
            </a:r>
            <a:r>
              <a:rPr lang="ru-RU" sz="1800" dirty="0" smtClean="0"/>
              <a:t>.</a:t>
            </a:r>
          </a:p>
          <a:p>
            <a:pPr marL="302486" lvl="1" indent="-302486" algn="just">
              <a:buSzPct val="80000"/>
              <a:buFont typeface="Wingdings 2"/>
              <a:buChar char=""/>
            </a:pPr>
            <a:r>
              <a:rPr lang="ru-RU" sz="1800" dirty="0" smtClean="0"/>
              <a:t>        предусмотреть увеличение мощностей запланированных объектов, в связи с увеличением населения деревни Ольховка;</a:t>
            </a:r>
          </a:p>
          <a:p>
            <a:pPr marL="302486" lvl="1" indent="-302486" algn="just">
              <a:buSzPct val="80000"/>
              <a:buFont typeface="Wingdings 2"/>
              <a:buChar char=""/>
            </a:pPr>
            <a:r>
              <a:rPr lang="ru-RU" sz="1800" dirty="0" smtClean="0"/>
              <a:t>        предусмотреть вынос территорий производственных объектов за границы населенного пункта;</a:t>
            </a:r>
          </a:p>
          <a:p>
            <a:pPr marL="302486" lvl="1" indent="-302486" algn="just">
              <a:buSzPct val="80000"/>
              <a:buFont typeface="Wingdings 2"/>
              <a:buChar char=""/>
            </a:pPr>
            <a:r>
              <a:rPr lang="ru-RU" sz="1800" dirty="0" smtClean="0"/>
              <a:t>        уточнить </a:t>
            </a:r>
            <a:r>
              <a:rPr lang="ru-RU" sz="1800" dirty="0"/>
              <a:t>конфигурацию и виды функциональных зон в связи с размещением </a:t>
            </a:r>
            <a:r>
              <a:rPr lang="ru-RU" sz="1800" dirty="0" smtClean="0"/>
              <a:t>объектов коммунально-бытового и социального обслуживания;</a:t>
            </a:r>
          </a:p>
          <a:p>
            <a:pPr marL="302486" lvl="1" indent="-302486" algn="just">
              <a:buSzPct val="80000"/>
              <a:buFont typeface="Wingdings 2"/>
              <a:buChar char=""/>
            </a:pPr>
            <a:r>
              <a:rPr lang="ru-RU" sz="1800" dirty="0" smtClean="0"/>
              <a:t>       уточнить </a:t>
            </a:r>
            <a:r>
              <a:rPr lang="ru-RU" sz="1800" dirty="0"/>
              <a:t>трассировку </a:t>
            </a:r>
            <a:r>
              <a:rPr lang="ru-RU" sz="1800" dirty="0" smtClean="0"/>
              <a:t>улично-дорожной сети и инженерных </a:t>
            </a:r>
            <a:r>
              <a:rPr lang="ru-RU" sz="1800" dirty="0"/>
              <a:t>коммуникаций в связи с расширением жилых территорий;</a:t>
            </a:r>
          </a:p>
          <a:p>
            <a:pPr algn="just" defTabSz="914400"/>
            <a:r>
              <a:rPr lang="ru-RU" sz="1800" dirty="0" smtClean="0"/>
              <a:t>       привести графическое отображение материалов проекта в соответствие с Приказом №10 Минэкономразвития.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189059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614" y="6521532"/>
            <a:ext cx="10693399" cy="90446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Информация о местоположении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функциональных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зон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предлагаемых к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утверждению. 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Фрагменты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Г-5-5, Г-5-10,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Г-5-15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, Г-6-1, Г-6-6,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Г-6-11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993" y="114637"/>
            <a:ext cx="4531576" cy="64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329" y="344767"/>
            <a:ext cx="4212548" cy="59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8436" y="344767"/>
            <a:ext cx="4212760" cy="59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8228" y="6156895"/>
            <a:ext cx="85689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Карта 1. Функциональное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зонирование территории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городского округа.</a:t>
            </a:r>
          </a:p>
          <a:p>
            <a:pPr algn="ctr"/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Квадраты Г-5-5, Г-5-10,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Г-5-15</a:t>
            </a:r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, Г-6-1, Г-6-6, Г-6-11.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156" y="6786383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Карта </a:t>
            </a:r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1(8). Функциональное зонирование территории населенного пункта.</a:t>
            </a:r>
            <a:b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Действующая редакция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2053" y="6786383"/>
            <a:ext cx="6993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Карта 1(8). Функциональное зонирование </a:t>
            </a:r>
            <a:endParaRPr lang="ru-RU" sz="14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территории </a:t>
            </a:r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населенного пункта.</a:t>
            </a:r>
            <a:b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Редакция, предлагаемая к утверждению</a:t>
            </a:r>
          </a:p>
        </p:txBody>
      </p:sp>
    </p:spTree>
    <p:extLst>
      <p:ext uri="{BB962C8B-B14F-4D97-AF65-F5344CB8AC3E}">
        <p14:creationId xmlns:p14="http://schemas.microsoft.com/office/powerpoint/2010/main" val="12034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940871"/>
            <a:ext cx="10633657" cy="714887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2. Объекты местного значения,   размещаемые на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территории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городского округа.</a:t>
            </a:r>
            <a:b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Квадраты Г-5-5, Г-5-10, Г-5-15, Г-6-1, Г-6-6, Г-6-11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66" y="108223"/>
            <a:ext cx="4264818" cy="603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716" y="138113"/>
            <a:ext cx="4243991" cy="60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588943"/>
            <a:ext cx="5562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Карта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2(8) </a:t>
            </a:r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Объекты местного значения, размещаемые на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территории </a:t>
            </a:r>
          </a:p>
          <a:p>
            <a:pPr algn="ctr"/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населенного пункта.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Действующая редакция</a:t>
            </a:r>
            <a:endParaRPr lang="ru-RU" sz="14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8552" y="6588943"/>
            <a:ext cx="5724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Карта 2(8) Объекты местного значения, размещаемые на территории населенного пункта.</a:t>
            </a:r>
          </a:p>
          <a:p>
            <a:pPr algn="ctr"/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Редакция, предлагаемая к утверждению</a:t>
            </a:r>
            <a:endParaRPr lang="ru-RU" sz="14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71" y="6156895"/>
            <a:ext cx="10386597" cy="565375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3. Границы населенных пунктов.</a:t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Квадраты Г-5-5, Г-5-10, Г-5-15, Г-6-1, Г-6-6, Г-6-11</a:t>
            </a:r>
            <a:r>
              <a:rPr 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40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96" y="153111"/>
            <a:ext cx="4246244" cy="60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796" y="141851"/>
            <a:ext cx="4246244" cy="60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8668" y="6804967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Карта 3(8) Граница населенного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пункта</a:t>
            </a:r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.</a:t>
            </a:r>
            <a:b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</a:b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Редакция, предлагаемая </a:t>
            </a:r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к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утверждению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865706"/>
            <a:ext cx="534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Карта 3(8) Граница населенного </a:t>
            </a:r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пункта.</a:t>
            </a:r>
          </a:p>
          <a:p>
            <a:pPr algn="ctr"/>
            <a:r>
              <a:rPr lang="ru-RU" sz="1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Действующая редакция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57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16" y="6184477"/>
            <a:ext cx="10462108" cy="504057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4. Инвестиционные площадки и объекты,  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размещаемые на территории городского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округа. </a:t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Квадраты Г-5-5, Г-5-10, Г-5-15, Г-6-1, Г-6-6, Г-6-11</a:t>
            </a:r>
            <a:r>
              <a:rPr lang="ru-RU" sz="1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4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8" y="36215"/>
            <a:ext cx="4349577" cy="61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930" y="36216"/>
            <a:ext cx="4349282" cy="61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25908" y="6688534"/>
            <a:ext cx="576064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Карта </a:t>
            </a:r>
            <a:r>
              <a:rPr lang="ru-RU" sz="13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4(8). </a:t>
            </a:r>
            <a:r>
              <a:rPr lang="ru-RU" sz="13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Инвестиционные площадки и объекты, размещаемые на территории населенного пункта. </a:t>
            </a:r>
            <a:br>
              <a:rPr lang="ru-RU" sz="13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</a:br>
            <a:r>
              <a:rPr lang="ru-RU" sz="13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Действующая редакция.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4692" y="6688534"/>
            <a:ext cx="54726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Карта 4(8). Инвестиционные площадки и объекты, размещаемые на территории </a:t>
            </a:r>
            <a:r>
              <a:rPr lang="ru-RU" sz="13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населенного пункта. </a:t>
            </a:r>
            <a:br>
              <a:rPr lang="ru-RU" sz="13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13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Times New Roman" panose="02020603050405020304" pitchFamily="18" charset="0"/>
              </a:rPr>
              <a:t>Редакция, предлагаемая к утверждению</a:t>
            </a:r>
            <a:endParaRPr lang="ru-RU" sz="13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177</Words>
  <Application>Microsoft Office PowerPoint</Application>
  <PresentationFormat>Произвольный</PresentationFormat>
  <Paragraphs>44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Внесение изменений в генеральный план Сысертского городского округа,  генеральный план Сысертского городского округа  применительно к территории  деревни Ольховка. Квадраты Г-5-5, Г-5-10, Г-5-15,  Г-6-1, Г-6-6, Г-6-11 </vt:lpstr>
      <vt:lpstr>Презентация PowerPoint</vt:lpstr>
      <vt:lpstr>Местоположение квадратов  Г-5-5, Г-5-10, Г-5-15, Г-6-1, Г-6-6, Г-6-11 </vt:lpstr>
      <vt:lpstr>Презентация PowerPoint</vt:lpstr>
      <vt:lpstr>Информация о местоположении функциональных зон,  предлагаемых к утверждению.  Фрагменты Г-5-5, Г-5-10, Г-5-15, Г-6-1, Г-6-6, Г-6-11.</vt:lpstr>
      <vt:lpstr>Презентация PowerPoint</vt:lpstr>
      <vt:lpstr>Карта 2. Объекты местного значения,   размещаемые на территории городского округа. Квадраты Г-5-5, Г-5-10, Г-5-15, Г-6-1, Г-6-6, Г-6-11.</vt:lpstr>
      <vt:lpstr>Карта 3. Границы населенных пунктов. Квадраты Г-5-5, Г-5-10, Г-5-15, Г-6-1, Г-6-6, Г-6-11.</vt:lpstr>
      <vt:lpstr>Карта 4. Инвестиционные площадки и объекты,   размещаемые на территории городского округа.  Квадраты Г-5-5, Г-5-10, Г-5-15, Г-6-1, Г-6-6, Г-6-11.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внесению изменений в генеральный план Сысертского городского округа</dc:title>
  <dc:creator>Лимонова Александра Сергеевна</dc:creator>
  <cp:lastModifiedBy>Виктория Тарасенко</cp:lastModifiedBy>
  <cp:revision>147</cp:revision>
  <cp:lastPrinted>2020-02-20T03:43:28Z</cp:lastPrinted>
  <dcterms:created xsi:type="dcterms:W3CDTF">2015-01-15T10:35:01Z</dcterms:created>
  <dcterms:modified xsi:type="dcterms:W3CDTF">2020-10-16T10:44:18Z</dcterms:modified>
</cp:coreProperties>
</file>